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8" r:id="rId1"/>
  </p:sldMasterIdLst>
  <p:notesMasterIdLst>
    <p:notesMasterId r:id="rId13"/>
  </p:notesMasterIdLst>
  <p:sldIdLst>
    <p:sldId id="256" r:id="rId2"/>
    <p:sldId id="291" r:id="rId3"/>
    <p:sldId id="296" r:id="rId4"/>
    <p:sldId id="298" r:id="rId5"/>
    <p:sldId id="297" r:id="rId6"/>
    <p:sldId id="299" r:id="rId7"/>
    <p:sldId id="324" r:id="rId8"/>
    <p:sldId id="326" r:id="rId9"/>
    <p:sldId id="293" r:id="rId10"/>
    <p:sldId id="332" r:id="rId11"/>
    <p:sldId id="351" r:id="rId12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18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98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34" autoAdjust="0"/>
  </p:normalViewPr>
  <p:slideViewPr>
    <p:cSldViewPr>
      <p:cViewPr varScale="1">
        <p:scale>
          <a:sx n="110" d="100"/>
          <a:sy n="110" d="100"/>
        </p:scale>
        <p:origin x="1644" y="7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45" d="100"/>
        <a:sy n="145" d="100"/>
      </p:scale>
      <p:origin x="0" y="2888"/>
    </p:cViewPr>
  </p:sorterViewPr>
  <p:notesViewPr>
    <p:cSldViewPr>
      <p:cViewPr varScale="1">
        <p:scale>
          <a:sx n="87" d="100"/>
          <a:sy n="87" d="100"/>
        </p:scale>
        <p:origin x="-3198" y="-96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F93FDB-168E-DB44-BAD9-212BC7058EA6}" type="doc">
      <dgm:prSet loTypeId="urn:microsoft.com/office/officeart/2005/8/layout/hProcess9" loCatId="" qsTypeId="urn:microsoft.com/office/officeart/2005/8/quickstyle/3D7" qsCatId="3D" csTypeId="urn:microsoft.com/office/officeart/2005/8/colors/accent3_5" csCatId="accent3" phldr="1"/>
      <dgm:spPr/>
    </dgm:pt>
    <dgm:pt modelId="{6FD292AA-E1B0-B844-A1C0-B2AE04F9099B}">
      <dgm:prSet phldrT="[Text]" custT="1"/>
      <dgm:spPr/>
      <dgm:t>
        <a:bodyPr/>
        <a:lstStyle/>
        <a:p>
          <a:r>
            <a:rPr lang="en-US" sz="1600" b="1" dirty="0" smtClean="0"/>
            <a:t>Organize for Success</a:t>
          </a:r>
          <a:endParaRPr lang="en-US" sz="1600" b="1" dirty="0"/>
        </a:p>
      </dgm:t>
    </dgm:pt>
    <dgm:pt modelId="{C8EBB1B6-2B33-204B-80B1-B34CC96B57F7}" type="parTrans" cxnId="{98D9A79B-6A49-AC4F-8F0D-46CBD84D5EEA}">
      <dgm:prSet/>
      <dgm:spPr/>
      <dgm:t>
        <a:bodyPr/>
        <a:lstStyle/>
        <a:p>
          <a:endParaRPr lang="en-US"/>
        </a:p>
      </dgm:t>
    </dgm:pt>
    <dgm:pt modelId="{0267D901-AE22-124A-A0D1-E66EC09A878F}" type="sibTrans" cxnId="{98D9A79B-6A49-AC4F-8F0D-46CBD84D5EEA}">
      <dgm:prSet/>
      <dgm:spPr/>
      <dgm:t>
        <a:bodyPr/>
        <a:lstStyle/>
        <a:p>
          <a:endParaRPr lang="en-US"/>
        </a:p>
      </dgm:t>
    </dgm:pt>
    <dgm:pt modelId="{1664F376-335B-1D4B-8320-80B869463E6D}">
      <dgm:prSet phldrT="[Text]" custT="1"/>
      <dgm:spPr/>
      <dgm:t>
        <a:bodyPr/>
        <a:lstStyle/>
        <a:p>
          <a:r>
            <a:rPr lang="en-US" sz="1600" b="1" dirty="0" smtClean="0"/>
            <a:t>Visioning</a:t>
          </a:r>
          <a:endParaRPr lang="en-US" sz="1600" b="1" dirty="0"/>
        </a:p>
      </dgm:t>
    </dgm:pt>
    <dgm:pt modelId="{834CEDFB-34BA-2746-B83E-05FFB15876A4}" type="parTrans" cxnId="{2D110AF2-92FC-194B-BD06-CE98DA299F0B}">
      <dgm:prSet/>
      <dgm:spPr/>
      <dgm:t>
        <a:bodyPr/>
        <a:lstStyle/>
        <a:p>
          <a:endParaRPr lang="en-US"/>
        </a:p>
      </dgm:t>
    </dgm:pt>
    <dgm:pt modelId="{B5FBAB31-EB5C-9544-9B27-97B3C0862024}" type="sibTrans" cxnId="{2D110AF2-92FC-194B-BD06-CE98DA299F0B}">
      <dgm:prSet/>
      <dgm:spPr/>
      <dgm:t>
        <a:bodyPr/>
        <a:lstStyle/>
        <a:p>
          <a:endParaRPr lang="en-US"/>
        </a:p>
      </dgm:t>
    </dgm:pt>
    <dgm:pt modelId="{58CEEAEA-BB35-F14C-8468-FF67B090BCE9}">
      <dgm:prSet phldrT="[Text]" custT="1"/>
      <dgm:spPr/>
      <dgm:t>
        <a:bodyPr/>
        <a:lstStyle/>
        <a:p>
          <a:r>
            <a:rPr lang="en-US" sz="1600" b="1" dirty="0" smtClean="0"/>
            <a:t>Four MAPP Assess-</a:t>
          </a:r>
          <a:r>
            <a:rPr lang="en-US" sz="1600" b="1" dirty="0" err="1" smtClean="0"/>
            <a:t>ments</a:t>
          </a:r>
          <a:endParaRPr lang="en-US" sz="1600" b="1" dirty="0"/>
        </a:p>
      </dgm:t>
    </dgm:pt>
    <dgm:pt modelId="{9E0E5455-04A9-2241-9796-1145ADA5672B}" type="parTrans" cxnId="{BD3FB587-4D28-514C-9C19-4DEFF24065D2}">
      <dgm:prSet/>
      <dgm:spPr/>
      <dgm:t>
        <a:bodyPr/>
        <a:lstStyle/>
        <a:p>
          <a:endParaRPr lang="en-US"/>
        </a:p>
      </dgm:t>
    </dgm:pt>
    <dgm:pt modelId="{B64C21F1-0F31-994C-BCC4-B52DB424D6D2}" type="sibTrans" cxnId="{BD3FB587-4D28-514C-9C19-4DEFF24065D2}">
      <dgm:prSet/>
      <dgm:spPr/>
      <dgm:t>
        <a:bodyPr/>
        <a:lstStyle/>
        <a:p>
          <a:endParaRPr lang="en-US"/>
        </a:p>
      </dgm:t>
    </dgm:pt>
    <dgm:pt modelId="{E9BDC1F6-550C-3942-BE44-832F31CD75AF}">
      <dgm:prSet phldrT="[Text]" custT="1"/>
      <dgm:spPr/>
      <dgm:t>
        <a:bodyPr/>
        <a:lstStyle/>
        <a:p>
          <a:r>
            <a:rPr lang="en-US" sz="1600" b="1" dirty="0" smtClean="0"/>
            <a:t>Strategic Issues</a:t>
          </a:r>
          <a:endParaRPr lang="en-US" sz="1600" b="1" dirty="0"/>
        </a:p>
      </dgm:t>
    </dgm:pt>
    <dgm:pt modelId="{9184CC72-9651-7545-AC60-344DC82F82E6}" type="parTrans" cxnId="{539E4064-BEE6-6B4E-8446-AFA7FFCD3278}">
      <dgm:prSet/>
      <dgm:spPr/>
      <dgm:t>
        <a:bodyPr/>
        <a:lstStyle/>
        <a:p>
          <a:endParaRPr lang="en-US"/>
        </a:p>
      </dgm:t>
    </dgm:pt>
    <dgm:pt modelId="{ED411CD2-6CB4-EB40-98CC-DD93027D9AF6}" type="sibTrans" cxnId="{539E4064-BEE6-6B4E-8446-AFA7FFCD3278}">
      <dgm:prSet/>
      <dgm:spPr/>
      <dgm:t>
        <a:bodyPr/>
        <a:lstStyle/>
        <a:p>
          <a:endParaRPr lang="en-US"/>
        </a:p>
      </dgm:t>
    </dgm:pt>
    <dgm:pt modelId="{33E651E1-6B6D-2646-B070-DD9CAF4F048A}">
      <dgm:prSet phldrT="[Text]" custT="1"/>
      <dgm:spPr/>
      <dgm:t>
        <a:bodyPr/>
        <a:lstStyle/>
        <a:p>
          <a:r>
            <a:rPr lang="en-US" sz="1600" b="1" dirty="0" smtClean="0"/>
            <a:t>Goals &amp; Strategies</a:t>
          </a:r>
          <a:endParaRPr lang="en-US" sz="1600" b="1" dirty="0"/>
        </a:p>
      </dgm:t>
    </dgm:pt>
    <dgm:pt modelId="{AD2BE825-D285-7E41-8322-650931A09D2C}" type="parTrans" cxnId="{FD1EE416-929D-6548-B98C-A463B17DE2CE}">
      <dgm:prSet/>
      <dgm:spPr/>
      <dgm:t>
        <a:bodyPr/>
        <a:lstStyle/>
        <a:p>
          <a:endParaRPr lang="en-US"/>
        </a:p>
      </dgm:t>
    </dgm:pt>
    <dgm:pt modelId="{E7C88886-C308-7248-8A64-206ABB0F205D}" type="sibTrans" cxnId="{FD1EE416-929D-6548-B98C-A463B17DE2CE}">
      <dgm:prSet/>
      <dgm:spPr/>
      <dgm:t>
        <a:bodyPr/>
        <a:lstStyle/>
        <a:p>
          <a:endParaRPr lang="en-US"/>
        </a:p>
      </dgm:t>
    </dgm:pt>
    <dgm:pt modelId="{C4B1FE9E-36A2-634F-8C4B-24BF5A0D3098}">
      <dgm:prSet phldrT="[Text]" custT="1"/>
      <dgm:spPr/>
      <dgm:t>
        <a:bodyPr/>
        <a:lstStyle/>
        <a:p>
          <a:r>
            <a:rPr lang="en-US" sz="1600" b="1" dirty="0" smtClean="0"/>
            <a:t>Action Cycle</a:t>
          </a:r>
          <a:endParaRPr lang="en-US" sz="1600" b="1" dirty="0"/>
        </a:p>
      </dgm:t>
    </dgm:pt>
    <dgm:pt modelId="{34CB035A-D203-DD44-9D54-A1EB23482177}" type="parTrans" cxnId="{267AA4C1-D744-DD46-B090-3C3CA22C93A2}">
      <dgm:prSet/>
      <dgm:spPr/>
      <dgm:t>
        <a:bodyPr/>
        <a:lstStyle/>
        <a:p>
          <a:endParaRPr lang="en-US"/>
        </a:p>
      </dgm:t>
    </dgm:pt>
    <dgm:pt modelId="{93D65EED-064F-1A43-971B-2B4CAA841DB4}" type="sibTrans" cxnId="{267AA4C1-D744-DD46-B090-3C3CA22C93A2}">
      <dgm:prSet/>
      <dgm:spPr/>
      <dgm:t>
        <a:bodyPr/>
        <a:lstStyle/>
        <a:p>
          <a:endParaRPr lang="en-US"/>
        </a:p>
      </dgm:t>
    </dgm:pt>
    <dgm:pt modelId="{75CBF4D1-866D-2145-B03F-BABA9B7C5191}" type="pres">
      <dgm:prSet presAssocID="{A7F93FDB-168E-DB44-BAD9-212BC7058EA6}" presName="CompostProcess" presStyleCnt="0">
        <dgm:presLayoutVars>
          <dgm:dir/>
          <dgm:resizeHandles val="exact"/>
        </dgm:presLayoutVars>
      </dgm:prSet>
      <dgm:spPr/>
    </dgm:pt>
    <dgm:pt modelId="{C1B1ABA1-EF0F-FB41-A273-40860373288D}" type="pres">
      <dgm:prSet presAssocID="{A7F93FDB-168E-DB44-BAD9-212BC7058EA6}" presName="arrow" presStyleLbl="bgShp" presStyleIdx="0" presStyleCnt="1"/>
      <dgm:spPr/>
    </dgm:pt>
    <dgm:pt modelId="{3EC3EB83-3176-5D44-ABB6-C820FA889FC2}" type="pres">
      <dgm:prSet presAssocID="{A7F93FDB-168E-DB44-BAD9-212BC7058EA6}" presName="linearProcess" presStyleCnt="0"/>
      <dgm:spPr/>
    </dgm:pt>
    <dgm:pt modelId="{7733EEFD-6006-0540-B9A1-4FAC6E53A898}" type="pres">
      <dgm:prSet presAssocID="{6FD292AA-E1B0-B844-A1C0-B2AE04F9099B}" presName="tex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E8F469-0C84-C649-991D-D56567608E19}" type="pres">
      <dgm:prSet presAssocID="{0267D901-AE22-124A-A0D1-E66EC09A878F}" presName="sibTrans" presStyleCnt="0"/>
      <dgm:spPr/>
    </dgm:pt>
    <dgm:pt modelId="{18AAC627-5BD0-AB40-95DD-06AC1A1886E4}" type="pres">
      <dgm:prSet presAssocID="{1664F376-335B-1D4B-8320-80B869463E6D}" presName="text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8628FC-9296-EA4B-AD02-B0CF4FE232D9}" type="pres">
      <dgm:prSet presAssocID="{B5FBAB31-EB5C-9544-9B27-97B3C0862024}" presName="sibTrans" presStyleCnt="0"/>
      <dgm:spPr/>
    </dgm:pt>
    <dgm:pt modelId="{3195F6B1-D943-A940-9379-DC32D7156CC7}" type="pres">
      <dgm:prSet presAssocID="{58CEEAEA-BB35-F14C-8468-FF67B090BCE9}" presName="text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7EBB8F-CFD2-B54A-812E-2213FA13F2B5}" type="pres">
      <dgm:prSet presAssocID="{B64C21F1-0F31-994C-BCC4-B52DB424D6D2}" presName="sibTrans" presStyleCnt="0"/>
      <dgm:spPr/>
    </dgm:pt>
    <dgm:pt modelId="{DCBA0387-20C1-DF42-8F0D-B334526339AE}" type="pres">
      <dgm:prSet presAssocID="{E9BDC1F6-550C-3942-BE44-832F31CD75AF}" presName="text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DA198C-7C9F-2447-AF4F-D685DB71565F}" type="pres">
      <dgm:prSet presAssocID="{ED411CD2-6CB4-EB40-98CC-DD93027D9AF6}" presName="sibTrans" presStyleCnt="0"/>
      <dgm:spPr/>
    </dgm:pt>
    <dgm:pt modelId="{34566D99-7F45-E142-B7EA-A486767F3961}" type="pres">
      <dgm:prSet presAssocID="{33E651E1-6B6D-2646-B070-DD9CAF4F048A}" presName="text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907F2C-BBF5-B64B-B0E2-94C8EDCA7242}" type="pres">
      <dgm:prSet presAssocID="{E7C88886-C308-7248-8A64-206ABB0F205D}" presName="sibTrans" presStyleCnt="0"/>
      <dgm:spPr/>
    </dgm:pt>
    <dgm:pt modelId="{A303A759-142A-3649-9207-E45F09312906}" type="pres">
      <dgm:prSet presAssocID="{C4B1FE9E-36A2-634F-8C4B-24BF5A0D3098}" presName="tex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BCEC62-9D82-D947-8542-D0265A1A267F}" type="presOf" srcId="{C4B1FE9E-36A2-634F-8C4B-24BF5A0D3098}" destId="{A303A759-142A-3649-9207-E45F09312906}" srcOrd="0" destOrd="0" presId="urn:microsoft.com/office/officeart/2005/8/layout/hProcess9"/>
    <dgm:cxn modelId="{22A73657-37C0-B24F-BA0C-CC87A7C1DFE6}" type="presOf" srcId="{E9BDC1F6-550C-3942-BE44-832F31CD75AF}" destId="{DCBA0387-20C1-DF42-8F0D-B334526339AE}" srcOrd="0" destOrd="0" presId="urn:microsoft.com/office/officeart/2005/8/layout/hProcess9"/>
    <dgm:cxn modelId="{E2A7C31F-0A13-AD4E-B916-13B978D3DEAE}" type="presOf" srcId="{A7F93FDB-168E-DB44-BAD9-212BC7058EA6}" destId="{75CBF4D1-866D-2145-B03F-BABA9B7C5191}" srcOrd="0" destOrd="0" presId="urn:microsoft.com/office/officeart/2005/8/layout/hProcess9"/>
    <dgm:cxn modelId="{C2CF6ED0-AA39-AD4A-BFA1-27DB49D6686F}" type="presOf" srcId="{33E651E1-6B6D-2646-B070-DD9CAF4F048A}" destId="{34566D99-7F45-E142-B7EA-A486767F3961}" srcOrd="0" destOrd="0" presId="urn:microsoft.com/office/officeart/2005/8/layout/hProcess9"/>
    <dgm:cxn modelId="{7A1D15BD-E0A4-D34B-AB09-239EEBBD3341}" type="presOf" srcId="{58CEEAEA-BB35-F14C-8468-FF67B090BCE9}" destId="{3195F6B1-D943-A940-9379-DC32D7156CC7}" srcOrd="0" destOrd="0" presId="urn:microsoft.com/office/officeart/2005/8/layout/hProcess9"/>
    <dgm:cxn modelId="{0C530F36-2B48-214D-9457-406D5A3A3193}" type="presOf" srcId="{1664F376-335B-1D4B-8320-80B869463E6D}" destId="{18AAC627-5BD0-AB40-95DD-06AC1A1886E4}" srcOrd="0" destOrd="0" presId="urn:microsoft.com/office/officeart/2005/8/layout/hProcess9"/>
    <dgm:cxn modelId="{A2C2A6E2-68F5-A34F-9951-E6547E650BAF}" type="presOf" srcId="{6FD292AA-E1B0-B844-A1C0-B2AE04F9099B}" destId="{7733EEFD-6006-0540-B9A1-4FAC6E53A898}" srcOrd="0" destOrd="0" presId="urn:microsoft.com/office/officeart/2005/8/layout/hProcess9"/>
    <dgm:cxn modelId="{BD3FB587-4D28-514C-9C19-4DEFF24065D2}" srcId="{A7F93FDB-168E-DB44-BAD9-212BC7058EA6}" destId="{58CEEAEA-BB35-F14C-8468-FF67B090BCE9}" srcOrd="2" destOrd="0" parTransId="{9E0E5455-04A9-2241-9796-1145ADA5672B}" sibTransId="{B64C21F1-0F31-994C-BCC4-B52DB424D6D2}"/>
    <dgm:cxn modelId="{98D9A79B-6A49-AC4F-8F0D-46CBD84D5EEA}" srcId="{A7F93FDB-168E-DB44-BAD9-212BC7058EA6}" destId="{6FD292AA-E1B0-B844-A1C0-B2AE04F9099B}" srcOrd="0" destOrd="0" parTransId="{C8EBB1B6-2B33-204B-80B1-B34CC96B57F7}" sibTransId="{0267D901-AE22-124A-A0D1-E66EC09A878F}"/>
    <dgm:cxn modelId="{267AA4C1-D744-DD46-B090-3C3CA22C93A2}" srcId="{A7F93FDB-168E-DB44-BAD9-212BC7058EA6}" destId="{C4B1FE9E-36A2-634F-8C4B-24BF5A0D3098}" srcOrd="5" destOrd="0" parTransId="{34CB035A-D203-DD44-9D54-A1EB23482177}" sibTransId="{93D65EED-064F-1A43-971B-2B4CAA841DB4}"/>
    <dgm:cxn modelId="{FD1EE416-929D-6548-B98C-A463B17DE2CE}" srcId="{A7F93FDB-168E-DB44-BAD9-212BC7058EA6}" destId="{33E651E1-6B6D-2646-B070-DD9CAF4F048A}" srcOrd="4" destOrd="0" parTransId="{AD2BE825-D285-7E41-8322-650931A09D2C}" sibTransId="{E7C88886-C308-7248-8A64-206ABB0F205D}"/>
    <dgm:cxn modelId="{539E4064-BEE6-6B4E-8446-AFA7FFCD3278}" srcId="{A7F93FDB-168E-DB44-BAD9-212BC7058EA6}" destId="{E9BDC1F6-550C-3942-BE44-832F31CD75AF}" srcOrd="3" destOrd="0" parTransId="{9184CC72-9651-7545-AC60-344DC82F82E6}" sibTransId="{ED411CD2-6CB4-EB40-98CC-DD93027D9AF6}"/>
    <dgm:cxn modelId="{2D110AF2-92FC-194B-BD06-CE98DA299F0B}" srcId="{A7F93FDB-168E-DB44-BAD9-212BC7058EA6}" destId="{1664F376-335B-1D4B-8320-80B869463E6D}" srcOrd="1" destOrd="0" parTransId="{834CEDFB-34BA-2746-B83E-05FFB15876A4}" sibTransId="{B5FBAB31-EB5C-9544-9B27-97B3C0862024}"/>
    <dgm:cxn modelId="{E09E7688-9544-4A43-9EE2-072F680D24B9}" type="presParOf" srcId="{75CBF4D1-866D-2145-B03F-BABA9B7C5191}" destId="{C1B1ABA1-EF0F-FB41-A273-40860373288D}" srcOrd="0" destOrd="0" presId="urn:microsoft.com/office/officeart/2005/8/layout/hProcess9"/>
    <dgm:cxn modelId="{29A5FCAD-BFC8-5A4A-9764-CB49443B7A52}" type="presParOf" srcId="{75CBF4D1-866D-2145-B03F-BABA9B7C5191}" destId="{3EC3EB83-3176-5D44-ABB6-C820FA889FC2}" srcOrd="1" destOrd="0" presId="urn:microsoft.com/office/officeart/2005/8/layout/hProcess9"/>
    <dgm:cxn modelId="{A4AEDB4E-914F-6947-AD59-71F7A57DFE26}" type="presParOf" srcId="{3EC3EB83-3176-5D44-ABB6-C820FA889FC2}" destId="{7733EEFD-6006-0540-B9A1-4FAC6E53A898}" srcOrd="0" destOrd="0" presId="urn:microsoft.com/office/officeart/2005/8/layout/hProcess9"/>
    <dgm:cxn modelId="{98ED0199-9C35-3141-B9F0-B917B844DD40}" type="presParOf" srcId="{3EC3EB83-3176-5D44-ABB6-C820FA889FC2}" destId="{17E8F469-0C84-C649-991D-D56567608E19}" srcOrd="1" destOrd="0" presId="urn:microsoft.com/office/officeart/2005/8/layout/hProcess9"/>
    <dgm:cxn modelId="{970675E1-042C-6244-B3C0-5908C9295A20}" type="presParOf" srcId="{3EC3EB83-3176-5D44-ABB6-C820FA889FC2}" destId="{18AAC627-5BD0-AB40-95DD-06AC1A1886E4}" srcOrd="2" destOrd="0" presId="urn:microsoft.com/office/officeart/2005/8/layout/hProcess9"/>
    <dgm:cxn modelId="{EAF457B9-76F0-EE49-9882-B0D067155558}" type="presParOf" srcId="{3EC3EB83-3176-5D44-ABB6-C820FA889FC2}" destId="{C08628FC-9296-EA4B-AD02-B0CF4FE232D9}" srcOrd="3" destOrd="0" presId="urn:microsoft.com/office/officeart/2005/8/layout/hProcess9"/>
    <dgm:cxn modelId="{3AB58886-2526-1144-87CE-64E3967975EE}" type="presParOf" srcId="{3EC3EB83-3176-5D44-ABB6-C820FA889FC2}" destId="{3195F6B1-D943-A940-9379-DC32D7156CC7}" srcOrd="4" destOrd="0" presId="urn:microsoft.com/office/officeart/2005/8/layout/hProcess9"/>
    <dgm:cxn modelId="{0422F51F-75AD-0144-850F-27F336EB4020}" type="presParOf" srcId="{3EC3EB83-3176-5D44-ABB6-C820FA889FC2}" destId="{1F7EBB8F-CFD2-B54A-812E-2213FA13F2B5}" srcOrd="5" destOrd="0" presId="urn:microsoft.com/office/officeart/2005/8/layout/hProcess9"/>
    <dgm:cxn modelId="{65B903A9-CC17-4646-81B1-61728BD1C301}" type="presParOf" srcId="{3EC3EB83-3176-5D44-ABB6-C820FA889FC2}" destId="{DCBA0387-20C1-DF42-8F0D-B334526339AE}" srcOrd="6" destOrd="0" presId="urn:microsoft.com/office/officeart/2005/8/layout/hProcess9"/>
    <dgm:cxn modelId="{26076B41-B658-7146-A2A4-DD541C503714}" type="presParOf" srcId="{3EC3EB83-3176-5D44-ABB6-C820FA889FC2}" destId="{18DA198C-7C9F-2447-AF4F-D685DB71565F}" srcOrd="7" destOrd="0" presId="urn:microsoft.com/office/officeart/2005/8/layout/hProcess9"/>
    <dgm:cxn modelId="{B215D665-75CF-1349-B635-755D97A9251C}" type="presParOf" srcId="{3EC3EB83-3176-5D44-ABB6-C820FA889FC2}" destId="{34566D99-7F45-E142-B7EA-A486767F3961}" srcOrd="8" destOrd="0" presId="urn:microsoft.com/office/officeart/2005/8/layout/hProcess9"/>
    <dgm:cxn modelId="{74A7E5FD-2DB9-C04D-93EC-5C87D15D7F4D}" type="presParOf" srcId="{3EC3EB83-3176-5D44-ABB6-C820FA889FC2}" destId="{9B907F2C-BBF5-B64B-B0E2-94C8EDCA7242}" srcOrd="9" destOrd="0" presId="urn:microsoft.com/office/officeart/2005/8/layout/hProcess9"/>
    <dgm:cxn modelId="{7884D8C9-F251-2D41-AF23-8E0F38963438}" type="presParOf" srcId="{3EC3EB83-3176-5D44-ABB6-C820FA889FC2}" destId="{A303A759-142A-3649-9207-E45F09312906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76" tIns="46237" rIns="92476" bIns="4623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71" y="0"/>
            <a:ext cx="3011699" cy="461804"/>
          </a:xfrm>
          <a:prstGeom prst="rect">
            <a:avLst/>
          </a:prstGeom>
        </p:spPr>
        <p:txBody>
          <a:bodyPr vert="horz" lIns="92476" tIns="46237" rIns="92476" bIns="46237" rtlCol="0"/>
          <a:lstStyle>
            <a:lvl1pPr algn="r">
              <a:defRPr sz="1200"/>
            </a:lvl1pPr>
          </a:lstStyle>
          <a:p>
            <a:fld id="{83379276-167B-4655-A7A2-CE6C58E9170B}" type="datetimeFigureOut">
              <a:rPr lang="en-US" smtClean="0"/>
              <a:pPr/>
              <a:t>12/2/2015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76" tIns="46237" rIns="92476" bIns="4623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76" tIns="46237" rIns="92476" bIns="4623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76" tIns="46237" rIns="92476" bIns="4623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71" y="8772668"/>
            <a:ext cx="3011699" cy="461804"/>
          </a:xfrm>
          <a:prstGeom prst="rect">
            <a:avLst/>
          </a:prstGeom>
        </p:spPr>
        <p:txBody>
          <a:bodyPr vert="horz" lIns="92476" tIns="46237" rIns="92476" bIns="46237" rtlCol="0" anchor="b"/>
          <a:lstStyle>
            <a:lvl1pPr algn="r">
              <a:defRPr sz="1200"/>
            </a:lvl1pPr>
          </a:lstStyle>
          <a:p>
            <a:fld id="{64D30876-DC13-44FE-AC23-FADFF6D55B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598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D30876-DC13-44FE-AC23-FADFF6D55B3D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5278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D30876-DC13-44FE-AC23-FADFF6D55B3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0982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D30876-DC13-44FE-AC23-FADFF6D55B3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1130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D30876-DC13-44FE-AC23-FADFF6D55B3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5389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D30876-DC13-44FE-AC23-FADFF6D55B3D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537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C943432-9906-4EFF-BC18-C952EB5BB041}" type="datetimeFigureOut">
              <a:rPr lang="en-US" smtClean="0"/>
              <a:pPr/>
              <a:t>12/2/2015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43432-9906-4EFF-BC18-C952EB5BB041}" type="datetimeFigureOut">
              <a:rPr lang="en-US" smtClean="0"/>
              <a:pPr/>
              <a:t>12/2/2015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8DBE-A8E9-4E3D-A440-4F90C6B95E0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C943432-9906-4EFF-BC18-C952EB5BB041}" type="datetimeFigureOut">
              <a:rPr lang="en-US" smtClean="0"/>
              <a:pPr/>
              <a:t>12/2/2015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3B8DBE-A8E9-4E3D-A440-4F90C6B95E0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43432-9906-4EFF-BC18-C952EB5BB041}" type="datetimeFigureOut">
              <a:rPr lang="en-US" smtClean="0"/>
              <a:pPr/>
              <a:t>12/2/2015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3B8DBE-A8E9-4E3D-A440-4F90C6B95E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43432-9906-4EFF-BC18-C952EB5BB041}" type="datetimeFigureOut">
              <a:rPr lang="en-US" smtClean="0"/>
              <a:pPr/>
              <a:t>12/2/2015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03B8DBE-A8E9-4E3D-A440-4F90C6B95E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C943432-9906-4EFF-BC18-C952EB5BB041}" type="datetimeFigureOut">
              <a:rPr lang="en-US" smtClean="0"/>
              <a:pPr/>
              <a:t>12/2/2015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03B8DBE-A8E9-4E3D-A440-4F90C6B95E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C943432-9906-4EFF-BC18-C952EB5BB041}" type="datetimeFigureOut">
              <a:rPr lang="en-US" smtClean="0"/>
              <a:pPr/>
              <a:t>12/2/2015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03B8DBE-A8E9-4E3D-A440-4F90C6B95E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43432-9906-4EFF-BC18-C952EB5BB041}" type="datetimeFigureOut">
              <a:rPr lang="en-US" smtClean="0"/>
              <a:pPr/>
              <a:t>12/2/2015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3B8DBE-A8E9-4E3D-A440-4F90C6B95E0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43432-9906-4EFF-BC18-C952EB5BB041}" type="datetimeFigureOut">
              <a:rPr lang="en-US" smtClean="0"/>
              <a:pPr/>
              <a:t>12/2/2015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3B8DBE-A8E9-4E3D-A440-4F90C6B95E0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43432-9906-4EFF-BC18-C952EB5BB041}" type="datetimeFigureOut">
              <a:rPr lang="en-US" smtClean="0"/>
              <a:pPr/>
              <a:t>12/2/2015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C943432-9906-4EFF-BC18-C952EB5BB041}" type="datetimeFigureOut">
              <a:rPr lang="en-US" smtClean="0"/>
              <a:pPr/>
              <a:t>12/2/2015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03B8DBE-A8E9-4E3D-A440-4F90C6B95E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C943432-9906-4EFF-BC18-C952EB5BB041}" type="datetimeFigureOut">
              <a:rPr lang="en-US" smtClean="0"/>
              <a:pPr/>
              <a:t>12/2/2015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03B8DBE-A8E9-4E3D-A440-4F90C6B95E0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90" r:id="rId2"/>
    <p:sldLayoutId id="2147483991" r:id="rId3"/>
    <p:sldLayoutId id="2147483992" r:id="rId4"/>
    <p:sldLayoutId id="2147483993" r:id="rId5"/>
    <p:sldLayoutId id="2147483994" r:id="rId6"/>
    <p:sldLayoutId id="2147483995" r:id="rId7"/>
    <p:sldLayoutId id="2147483996" r:id="rId8"/>
    <p:sldLayoutId id="2147483997" r:id="rId9"/>
    <p:sldLayoutId id="2147483998" r:id="rId10"/>
    <p:sldLayoutId id="214748399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5" Type="http://schemas.openxmlformats.org/officeDocument/2006/relationships/image" Target="../media/image12.png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696200" cy="3886200"/>
          </a:xfrm>
        </p:spPr>
        <p:txBody>
          <a:bodyPr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Planning to improve the health of Santa Cruz County using the Mobilizing for Action through Planning and Partnerships Model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685800" y="4953000"/>
            <a:ext cx="56388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dirty="0" smtClean="0">
                <a:latin typeface="Arial Narrow" panose="020B0606020202030204" pitchFamily="34" charset="0"/>
              </a:rPr>
              <a:t>Tamara Maciel Bannan</a:t>
            </a:r>
            <a:r>
              <a:rPr lang="en-US" altLang="en-US" sz="2200" dirty="0">
                <a:latin typeface="Arial Narrow" panose="020B0606020202030204" pitchFamily="34" charset="0"/>
              </a:rPr>
              <a:t>, M.P.H</a:t>
            </a:r>
            <a:r>
              <a:rPr lang="en-US" altLang="en-US" sz="2200" dirty="0" smtClean="0">
                <a:latin typeface="Arial Narrow" panose="020B060602020203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dirty="0" smtClean="0">
                <a:latin typeface="Arial Narrow" panose="020B0606020202030204" pitchFamily="34" charset="0"/>
              </a:rPr>
              <a:t>QI On-TAP</a:t>
            </a:r>
            <a:endParaRPr lang="en-US" altLang="en-US" sz="22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71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8077200" cy="10668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Franklin Gothic Medium"/>
                <a:cs typeface="Franklin Gothic Medium"/>
              </a:rPr>
              <a:t>Collectively Many Sectors Can Make an Impact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 smtClean="0"/>
              <a:t>The circle represents 100% of the community or county population</a:t>
            </a:r>
            <a:endParaRPr lang="en-US" dirty="0"/>
          </a:p>
        </p:txBody>
      </p:sp>
      <p:pic>
        <p:nvPicPr>
          <p:cNvPr id="5" name="Picture 4" descr="圖表new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19" t="9435" r="5938"/>
          <a:stretch/>
        </p:blipFill>
        <p:spPr>
          <a:xfrm rot="16200000">
            <a:off x="3556444" y="700726"/>
            <a:ext cx="4390870" cy="6552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17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Franklin Gothic Medium"/>
                <a:cs typeface="Franklin Gothic Medium"/>
              </a:rPr>
              <a:t>Timeline</a:t>
            </a:r>
            <a:endParaRPr lang="en-US" dirty="0">
              <a:latin typeface="Franklin Gothic Medium"/>
              <a:cs typeface="Franklin Gothic Medium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65767"/>
            <a:ext cx="3886200" cy="4811233"/>
          </a:xfrm>
        </p:spPr>
        <p:txBody>
          <a:bodyPr/>
          <a:lstStyle/>
          <a:p>
            <a:r>
              <a:rPr lang="en-US" dirty="0" smtClean="0">
                <a:latin typeface="Arial Hebrew Scholar"/>
                <a:cs typeface="Arial Hebrew Scholar"/>
              </a:rPr>
              <a:t>Phase 1 – completed 9/16/2015</a:t>
            </a:r>
          </a:p>
          <a:p>
            <a:r>
              <a:rPr lang="en-US" dirty="0" smtClean="0">
                <a:latin typeface="Arial Hebrew Scholar"/>
                <a:cs typeface="Arial Hebrew Scholar"/>
              </a:rPr>
              <a:t>Phase 2 – Oct 2, 2015</a:t>
            </a:r>
          </a:p>
          <a:p>
            <a:r>
              <a:rPr lang="en-US" dirty="0" smtClean="0">
                <a:latin typeface="Arial Hebrew Scholar"/>
                <a:cs typeface="Arial Hebrew Scholar"/>
              </a:rPr>
              <a:t>Phase 3:</a:t>
            </a:r>
          </a:p>
          <a:p>
            <a:pPr lvl="1"/>
            <a:r>
              <a:rPr lang="en-US" dirty="0" smtClean="0">
                <a:latin typeface="Arial Hebrew Scholar"/>
                <a:cs typeface="Arial Hebrew Scholar"/>
              </a:rPr>
              <a:t>CHSA - Dec 3, 2015</a:t>
            </a:r>
          </a:p>
          <a:p>
            <a:pPr lvl="1"/>
            <a:r>
              <a:rPr lang="en-US" dirty="0" smtClean="0">
                <a:latin typeface="Arial Hebrew Scholar"/>
                <a:cs typeface="Arial Hebrew Scholar"/>
              </a:rPr>
              <a:t>CTSA – Jan/Feb 2016</a:t>
            </a:r>
          </a:p>
          <a:p>
            <a:pPr lvl="1"/>
            <a:r>
              <a:rPr lang="en-US" dirty="0" smtClean="0">
                <a:latin typeface="Arial Hebrew Scholar"/>
                <a:cs typeface="Arial Hebrew Scholar"/>
              </a:rPr>
              <a:t>FCA – Dec 2, 2015</a:t>
            </a:r>
          </a:p>
          <a:p>
            <a:pPr lvl="1"/>
            <a:r>
              <a:rPr lang="en-US" dirty="0" smtClean="0">
                <a:latin typeface="Arial Hebrew Scholar"/>
                <a:cs typeface="Arial Hebrew Scholar"/>
              </a:rPr>
              <a:t>LPHSA – Not doing this one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44901" y="1665768"/>
            <a:ext cx="3886200" cy="4572000"/>
          </a:xfrm>
        </p:spPr>
        <p:txBody>
          <a:bodyPr/>
          <a:lstStyle/>
          <a:p>
            <a:r>
              <a:rPr lang="en-US" dirty="0" smtClean="0">
                <a:latin typeface="Arial Hebrew Scholar"/>
                <a:cs typeface="Arial Hebrew Scholar"/>
              </a:rPr>
              <a:t>Phase 4 - Apr 2016</a:t>
            </a:r>
          </a:p>
          <a:p>
            <a:r>
              <a:rPr lang="en-US" dirty="0" smtClean="0">
                <a:latin typeface="Arial Hebrew Scholar"/>
                <a:cs typeface="Arial Hebrew Scholar"/>
              </a:rPr>
              <a:t>Phase 5 - May 2016</a:t>
            </a:r>
          </a:p>
          <a:p>
            <a:r>
              <a:rPr lang="en-US" dirty="0" smtClean="0">
                <a:latin typeface="Arial Hebrew Scholar"/>
                <a:cs typeface="Arial Hebrew Scholar"/>
              </a:rPr>
              <a:t>Phase 6 - Begins Jun 2016</a:t>
            </a:r>
          </a:p>
          <a:p>
            <a:pPr lvl="1"/>
            <a:r>
              <a:rPr lang="en-US" dirty="0" smtClean="0">
                <a:latin typeface="Arial Hebrew Scholar"/>
                <a:cs typeface="Arial Hebrew Scholar"/>
              </a:rPr>
              <a:t>Steering Committee to determine frequency of meeting and reporting on progress</a:t>
            </a:r>
            <a:endParaRPr lang="en-US" dirty="0">
              <a:latin typeface="Arial Hebrew Scholar"/>
              <a:cs typeface="Arial Hebrew Scholar"/>
            </a:endParaRPr>
          </a:p>
        </p:txBody>
      </p:sp>
    </p:spTree>
    <p:extLst>
      <p:ext uri="{BB962C8B-B14F-4D97-AF65-F5344CB8AC3E}">
        <p14:creationId xmlns:p14="http://schemas.microsoft.com/office/powerpoint/2010/main" val="360341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229600" cy="944562"/>
          </a:xfrm>
        </p:spPr>
        <p:txBody>
          <a:bodyPr/>
          <a:lstStyle/>
          <a:p>
            <a:r>
              <a:rPr lang="en-US" dirty="0" smtClean="0">
                <a:latin typeface="Franklin Gothic Medium"/>
                <a:cs typeface="Franklin Gothic Medium"/>
              </a:rPr>
              <a:t>Overview</a:t>
            </a:r>
            <a:endParaRPr lang="en-US" dirty="0">
              <a:latin typeface="Franklin Gothic Medium"/>
              <a:cs typeface="Franklin Gothic Medium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8336604" cy="5029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 Hebrew Scholar"/>
                <a:cs typeface="Arial Hebrew Scholar"/>
              </a:rPr>
              <a:t>Describe the Mobilizing </a:t>
            </a:r>
            <a:r>
              <a:rPr lang="en-US" dirty="0">
                <a:latin typeface="Arial Hebrew Scholar"/>
                <a:cs typeface="Arial Hebrew Scholar"/>
              </a:rPr>
              <a:t>for Action through Planning and Partnerships (MAPP) </a:t>
            </a:r>
            <a:r>
              <a:rPr lang="en-US" dirty="0" smtClean="0">
                <a:latin typeface="Arial Hebrew Scholar"/>
                <a:cs typeface="Arial Hebrew Scholar"/>
              </a:rPr>
              <a:t>tool</a:t>
            </a:r>
          </a:p>
          <a:p>
            <a:r>
              <a:rPr lang="en-US" dirty="0" smtClean="0">
                <a:latin typeface="Arial Hebrew Scholar"/>
                <a:cs typeface="Arial Hebrew Scholar"/>
              </a:rPr>
              <a:t>Provide an overview of the six phases of MAPP</a:t>
            </a:r>
            <a:endParaRPr lang="en-US" dirty="0">
              <a:latin typeface="Arial Hebrew Scholar"/>
              <a:cs typeface="Arial Hebrew Scholar"/>
            </a:endParaRPr>
          </a:p>
          <a:p>
            <a:r>
              <a:rPr lang="en-US" dirty="0" smtClean="0">
                <a:latin typeface="Arial Hebrew Scholar"/>
                <a:cs typeface="Arial Hebrew Scholar"/>
              </a:rPr>
              <a:t>Review proposed timeline and plan for MAPP process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989" y="6096000"/>
            <a:ext cx="2615411" cy="609653"/>
          </a:xfrm>
          <a:prstGeom prst="rect">
            <a:avLst/>
          </a:prstGeom>
        </p:spPr>
      </p:pic>
      <p:pic>
        <p:nvPicPr>
          <p:cNvPr id="4" name="Picture 3" descr="SCRUZ Logo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5651622"/>
            <a:ext cx="1295400" cy="1135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82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rrowheads="1"/>
          </p:cNvPicPr>
          <p:nvPr/>
        </p:nvPicPr>
        <p:blipFill>
          <a:blip r:embed="rId2" cstate="print">
            <a:alphaModFix amt="2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62200"/>
            <a:ext cx="8407400" cy="308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0" name="Picture 2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3716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609600" y="2895600"/>
            <a:ext cx="74676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4800" b="1" dirty="0">
                <a:latin typeface="Franklin Gothic Medium"/>
                <a:cs typeface="Franklin Gothic Medium"/>
              </a:rPr>
              <a:t>Mobilizing for Action </a:t>
            </a:r>
            <a:br>
              <a:rPr lang="en-US" altLang="en-US" sz="4800" b="1" dirty="0">
                <a:latin typeface="Franklin Gothic Medium"/>
                <a:cs typeface="Franklin Gothic Medium"/>
              </a:rPr>
            </a:br>
            <a:r>
              <a:rPr lang="en-US" altLang="en-US" sz="4800" b="1" dirty="0">
                <a:latin typeface="Franklin Gothic Medium"/>
                <a:cs typeface="Franklin Gothic Medium"/>
              </a:rPr>
              <a:t>through Planning and </a:t>
            </a:r>
            <a:r>
              <a:rPr lang="en-US" altLang="en-US" sz="4800" b="1" dirty="0" smtClean="0">
                <a:latin typeface="Franklin Gothic Medium"/>
                <a:cs typeface="Franklin Gothic Medium"/>
              </a:rPr>
              <a:t>Partnerships</a:t>
            </a:r>
            <a:endParaRPr lang="en-US" altLang="en-US" sz="4800" b="1" dirty="0">
              <a:latin typeface="Franklin Gothic Medium"/>
              <a:cs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199888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Franklin Gothic Medium"/>
                <a:cs typeface="Franklin Gothic Medium"/>
              </a:rPr>
              <a:t>What is MAPP?</a:t>
            </a:r>
            <a:endParaRPr lang="en-US" dirty="0">
              <a:latin typeface="Franklin Gothic Medium"/>
              <a:cs typeface="Franklin Gothic Medium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828800"/>
            <a:ext cx="5029200" cy="4572000"/>
          </a:xfrm>
        </p:spPr>
        <p:txBody>
          <a:bodyPr>
            <a:normAutofit/>
          </a:bodyPr>
          <a:lstStyle/>
          <a:p>
            <a:pPr eaLnBrk="0" hangingPunct="0">
              <a:lnSpc>
                <a:spcPct val="90000"/>
              </a:lnSpc>
              <a:buClr>
                <a:schemeClr val="accent1"/>
              </a:buClr>
              <a:buFont typeface="Wingdings" charset="2"/>
              <a:buChar char="q"/>
              <a:defRPr/>
            </a:pPr>
            <a:r>
              <a:rPr lang="en-US" sz="3200" b="1" dirty="0">
                <a:solidFill>
                  <a:schemeClr val="accent3">
                    <a:lumMod val="75000"/>
                  </a:schemeClr>
                </a:solidFill>
                <a:latin typeface="Arial Hebrew Scholar"/>
                <a:cs typeface="Arial Hebrew Scholar"/>
              </a:rPr>
              <a:t>A community-wide strategic planning process</a:t>
            </a:r>
            <a:r>
              <a:rPr lang="en-US" sz="3200" dirty="0">
                <a:solidFill>
                  <a:schemeClr val="accent3">
                    <a:lumMod val="75000"/>
                  </a:schemeClr>
                </a:solidFill>
                <a:latin typeface="Arial Hebrew Scholar"/>
                <a:cs typeface="Arial Hebrew Scholar"/>
              </a:rPr>
              <a:t> </a:t>
            </a:r>
            <a:r>
              <a:rPr lang="en-US" sz="3200" dirty="0">
                <a:latin typeface="Arial Hebrew Scholar"/>
                <a:cs typeface="Arial Hebrew Scholar"/>
              </a:rPr>
              <a:t>for improving public </a:t>
            </a:r>
            <a:r>
              <a:rPr lang="en-US" sz="3200" dirty="0" smtClean="0">
                <a:latin typeface="Arial Hebrew Scholar"/>
                <a:cs typeface="Arial Hebrew Scholar"/>
              </a:rPr>
              <a:t>health</a:t>
            </a:r>
          </a:p>
          <a:p>
            <a:pPr eaLnBrk="0" hangingPunct="0">
              <a:lnSpc>
                <a:spcPct val="90000"/>
              </a:lnSpc>
              <a:buClr>
                <a:schemeClr val="accent1"/>
              </a:buClr>
              <a:buFont typeface="Wingdings" charset="2"/>
              <a:buChar char="q"/>
              <a:defRPr/>
            </a:pPr>
            <a:r>
              <a:rPr lang="en-US" sz="3200" b="1" dirty="0" smtClean="0">
                <a:solidFill>
                  <a:srgbClr val="BF4D00"/>
                </a:solidFill>
                <a:latin typeface="Arial Hebrew Scholar"/>
                <a:cs typeface="Arial Hebrew Scholar"/>
              </a:rPr>
              <a:t>Facilitated by public health leadership</a:t>
            </a:r>
            <a:r>
              <a:rPr lang="en-US" sz="3200" dirty="0">
                <a:latin typeface="Arial Hebrew Scholar"/>
                <a:cs typeface="Arial Hebrew Scholar"/>
              </a:rPr>
              <a:t> </a:t>
            </a:r>
            <a:r>
              <a:rPr lang="en-US" sz="3200" dirty="0" smtClean="0">
                <a:latin typeface="Arial Hebrew Scholar"/>
                <a:cs typeface="Arial Hebrew Scholar"/>
              </a:rPr>
              <a:t>to help communities prioritize public </a:t>
            </a:r>
            <a:r>
              <a:rPr lang="en-US" sz="3200" dirty="0">
                <a:latin typeface="Arial Hebrew Scholar"/>
                <a:cs typeface="Arial Hebrew Scholar"/>
              </a:rPr>
              <a:t>health issues, identify resources for addressing them, and take </a:t>
            </a:r>
            <a:r>
              <a:rPr lang="en-US" sz="3200" dirty="0" smtClean="0">
                <a:latin typeface="Arial Hebrew Scholar"/>
                <a:cs typeface="Arial Hebrew Scholar"/>
              </a:rPr>
              <a:t>action</a:t>
            </a:r>
            <a:endParaRPr lang="en-US" sz="3200" dirty="0">
              <a:latin typeface="Arial Hebrew Scholar"/>
              <a:cs typeface="Arial Hebrew Scholar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3600" y="2286000"/>
            <a:ext cx="281940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74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400" y="228600"/>
            <a:ext cx="8331199" cy="6248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96000" y="6107668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MAPP consists of 6 phases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89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305800" cy="990600"/>
          </a:xfrm>
        </p:spPr>
        <p:txBody>
          <a:bodyPr>
            <a:noAutofit/>
          </a:bodyPr>
          <a:lstStyle/>
          <a:p>
            <a:r>
              <a:rPr lang="en-US" sz="4000" dirty="0">
                <a:latin typeface="Franklin Gothic Medium"/>
                <a:cs typeface="Franklin Gothic Medium"/>
              </a:rPr>
              <a:t>D</a:t>
            </a:r>
            <a:r>
              <a:rPr lang="en-US" sz="4000" dirty="0" smtClean="0">
                <a:latin typeface="Franklin Gothic Medium"/>
                <a:cs typeface="Franklin Gothic Medium"/>
              </a:rPr>
              <a:t>ifferent from an Organization’s Strategic </a:t>
            </a:r>
            <a:r>
              <a:rPr lang="en-US" sz="4000" dirty="0">
                <a:latin typeface="Franklin Gothic Medium"/>
                <a:cs typeface="Franklin Gothic Medium"/>
              </a:rPr>
              <a:t>P</a:t>
            </a:r>
            <a:r>
              <a:rPr lang="en-US" sz="4000" dirty="0" smtClean="0">
                <a:latin typeface="Franklin Gothic Medium"/>
                <a:cs typeface="Franklin Gothic Medium"/>
              </a:rPr>
              <a:t>lan</a:t>
            </a:r>
            <a:endParaRPr lang="en-US" sz="4000" dirty="0">
              <a:latin typeface="Franklin Gothic Medium"/>
              <a:cs typeface="Franklin Gothic Medium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sz="2400" dirty="0"/>
              <a:t>Community drives the process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876800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>
                <a:latin typeface="Arial Hebrew Scholar"/>
                <a:cs typeface="Arial Hebrew Scholar"/>
              </a:rPr>
              <a:t>MAPP provides the framework for a </a:t>
            </a:r>
            <a:r>
              <a:rPr lang="en-US" sz="3200" u="sng" dirty="0" smtClean="0">
                <a:latin typeface="Arial Hebrew Scholar"/>
                <a:cs typeface="Arial Hebrew Scholar"/>
              </a:rPr>
              <a:t>community-driven</a:t>
            </a:r>
            <a:r>
              <a:rPr lang="en-US" sz="3200" dirty="0" smtClean="0">
                <a:latin typeface="Arial Hebrew Scholar"/>
                <a:cs typeface="Arial Hebrew Scholar"/>
              </a:rPr>
              <a:t> assessment &amp; plan</a:t>
            </a:r>
          </a:p>
          <a:p>
            <a:r>
              <a:rPr lang="en-US" sz="3200" dirty="0" smtClean="0">
                <a:latin typeface="Arial Hebrew Scholar"/>
                <a:cs typeface="Arial Hebrew Scholar"/>
              </a:rPr>
              <a:t>Community participation leads to collective thinking across multiple sectors</a:t>
            </a:r>
          </a:p>
          <a:p>
            <a:r>
              <a:rPr lang="en-US" sz="3200" dirty="0" smtClean="0">
                <a:latin typeface="Arial Hebrew Scholar"/>
                <a:cs typeface="Arial Hebrew Scholar"/>
              </a:rPr>
              <a:t>Results tend to be more effective and sustainable</a:t>
            </a:r>
          </a:p>
          <a:p>
            <a:r>
              <a:rPr lang="en-US" sz="3200" dirty="0" smtClean="0">
                <a:latin typeface="Arial Hebrew Scholar"/>
                <a:cs typeface="Arial Hebrew Scholar"/>
              </a:rPr>
              <a:t>MAPP process brings diverse interests together 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2345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09600" y="228600"/>
            <a:ext cx="7772400" cy="1143000"/>
          </a:xfrm>
          <a:prstGeom prst="rect">
            <a:avLst/>
          </a:prstGeom>
          <a:noFill/>
        </p:spPr>
        <p:txBody>
          <a:bodyPr/>
          <a:lstStyle/>
          <a:p>
            <a:pPr eaLnBrk="0" hangingPunct="0">
              <a:defRPr/>
            </a:pPr>
            <a:r>
              <a:rPr lang="en-US" sz="4400" dirty="0">
                <a:latin typeface="Franklin Gothic Medium"/>
                <a:ea typeface="+mj-ea"/>
                <a:cs typeface="Franklin Gothic Medium"/>
              </a:rPr>
              <a:t>The MAPP Paradigm Shift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6477000" y="19812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pic>
        <p:nvPicPr>
          <p:cNvPr id="19460" name="Picture 4" descr="1a_to_fr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00200"/>
            <a:ext cx="8839199" cy="4985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506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371600" y="2895600"/>
            <a:ext cx="7123113" cy="1520825"/>
          </a:xfrm>
        </p:spPr>
        <p:txBody>
          <a:bodyPr/>
          <a:lstStyle/>
          <a:p>
            <a:r>
              <a:rPr lang="en-US" dirty="0" smtClean="0"/>
              <a:t>MAPP consists of six phases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MAPP Phases</a:t>
            </a:r>
            <a:endParaRPr lang="en-US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418833029"/>
              </p:ext>
            </p:extLst>
          </p:nvPr>
        </p:nvGraphicFramePr>
        <p:xfrm>
          <a:off x="1363226" y="2731225"/>
          <a:ext cx="724737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9552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ular Callout 1"/>
          <p:cNvSpPr/>
          <p:nvPr/>
        </p:nvSpPr>
        <p:spPr>
          <a:xfrm>
            <a:off x="7696200" y="2590800"/>
            <a:ext cx="1371600" cy="1752600"/>
          </a:xfrm>
          <a:prstGeom prst="wedgeRectCallout">
            <a:avLst>
              <a:gd name="adj1" fmla="val -85638"/>
              <a:gd name="adj2" fmla="val -9507"/>
            </a:avLst>
          </a:prstGeom>
          <a:solidFill>
            <a:schemeClr val="accent4">
              <a:lumMod val="40000"/>
              <a:lumOff val="60000"/>
            </a:schemeClr>
          </a:solidFill>
          <a:ln w="508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prstClr val="white"/>
              </a:solidFill>
            </a:endParaRPr>
          </a:p>
        </p:txBody>
      </p:sp>
      <p:pic>
        <p:nvPicPr>
          <p:cNvPr id="18435" name="Picture 3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371600"/>
            <a:ext cx="4572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2743200"/>
            <a:ext cx="11049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8600"/>
            <a:ext cx="1143000" cy="128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3740150" y="3124200"/>
            <a:ext cx="2362200" cy="228600"/>
          </a:xfrm>
          <a:prstGeom prst="roundRect">
            <a:avLst/>
          </a:prstGeom>
          <a:noFill/>
          <a:ln w="50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1371600" y="2133600"/>
            <a:ext cx="755650" cy="533400"/>
          </a:xfrm>
          <a:prstGeom prst="wedgeRectCallout">
            <a:avLst>
              <a:gd name="adj1" fmla="val 279184"/>
              <a:gd name="adj2" fmla="val 1515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CHA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740150" y="3505200"/>
            <a:ext cx="2362200" cy="609600"/>
          </a:xfrm>
          <a:prstGeom prst="roundRect">
            <a:avLst/>
          </a:prstGeom>
          <a:noFill/>
          <a:ln w="50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1441450" y="3352800"/>
            <a:ext cx="844550" cy="533400"/>
          </a:xfrm>
          <a:prstGeom prst="wedgeRectCallout">
            <a:avLst>
              <a:gd name="adj1" fmla="val 283164"/>
              <a:gd name="adj2" fmla="val 364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4A6300"/>
                </a:solidFill>
              </a:rPr>
              <a:t>CHIP</a:t>
            </a:r>
          </a:p>
        </p:txBody>
      </p:sp>
      <p:sp>
        <p:nvSpPr>
          <p:cNvPr id="10" name="Right Arrow 9"/>
          <p:cNvSpPr/>
          <p:nvPr/>
        </p:nvSpPr>
        <p:spPr>
          <a:xfrm rot="16200000" flipH="1" flipV="1">
            <a:off x="1485900" y="2781300"/>
            <a:ext cx="533400" cy="457200"/>
          </a:xfrm>
          <a:prstGeom prst="right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ight Arrow 10"/>
          <p:cNvSpPr/>
          <p:nvPr/>
        </p:nvSpPr>
        <p:spPr>
          <a:xfrm flipH="1" flipV="1">
            <a:off x="838200" y="3390900"/>
            <a:ext cx="533400" cy="457200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3352800"/>
            <a:ext cx="609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4A6300"/>
                </a:solidFill>
              </a:rPr>
              <a:t>SP</a:t>
            </a:r>
          </a:p>
        </p:txBody>
      </p:sp>
      <p:sp>
        <p:nvSpPr>
          <p:cNvPr id="18445" name="TextBox 14"/>
          <p:cNvSpPr txBox="1">
            <a:spLocks noChangeArrowheads="1"/>
          </p:cNvSpPr>
          <p:nvPr/>
        </p:nvSpPr>
        <p:spPr bwMode="auto">
          <a:xfrm>
            <a:off x="0" y="1524000"/>
            <a:ext cx="2667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300"/>
              </a:spcBef>
              <a:buClr>
                <a:srgbClr val="0BD0D9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0BD0D9"/>
              </a:buClr>
              <a:buFont typeface="Georgia" panose="02040502050405020303" pitchFamily="18" charset="0"/>
              <a:buChar char="▫"/>
              <a:defRPr sz="2000">
                <a:solidFill>
                  <a:srgbClr val="0BD0D9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anose="02040502050405020303" pitchFamily="18" charset="0"/>
              <a:buChar char="▫"/>
              <a:defRPr sz="2000">
                <a:solidFill>
                  <a:srgbClr val="0BD0D9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anose="02040502050405020303" pitchFamily="18" charset="0"/>
              <a:buChar char="▫"/>
              <a:defRPr sz="2000">
                <a:solidFill>
                  <a:srgbClr val="0BD0D9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anose="02040502050405020303" pitchFamily="18" charset="0"/>
              <a:buChar char="▫"/>
              <a:defRPr sz="2000">
                <a:solidFill>
                  <a:srgbClr val="0BD0D9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anose="02040502050405020303" pitchFamily="18" charset="0"/>
              <a:buChar char="▫"/>
              <a:defRPr sz="2000">
                <a:solidFill>
                  <a:srgbClr val="0BD0D9"/>
                </a:solidFill>
                <a:latin typeface="Georgia" panose="0204050205040502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b="1" u="sng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Prerequisites</a:t>
            </a:r>
            <a:r>
              <a:rPr lang="en-US" altLang="en-US" sz="1800" b="1" u="sng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1800" b="1" u="sng" dirty="0" smtClean="0">
                <a:solidFill>
                  <a:srgbClr val="000000"/>
                </a:solidFill>
                <a:latin typeface="Calibri" panose="020F0502020204030204" pitchFamily="34" charset="0"/>
              </a:rPr>
              <a:t>(Green)</a:t>
            </a:r>
            <a:endParaRPr lang="en-US" altLang="en-US" sz="1800" b="1" u="sng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18446" name="Picture 206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52400"/>
            <a:ext cx="1143000" cy="128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7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31788"/>
            <a:ext cx="1143000" cy="103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ounded Rectangle 15"/>
          <p:cNvSpPr/>
          <p:nvPr/>
        </p:nvSpPr>
        <p:spPr>
          <a:xfrm>
            <a:off x="6324600" y="2514600"/>
            <a:ext cx="838200" cy="2133600"/>
          </a:xfrm>
          <a:prstGeom prst="roundRect">
            <a:avLst/>
          </a:prstGeom>
          <a:noFill/>
          <a:ln w="508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-762000" y="3429000"/>
            <a:ext cx="68580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3810000" y="3429000"/>
            <a:ext cx="68580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51" name="TextBox 23"/>
          <p:cNvSpPr txBox="1">
            <a:spLocks noChangeArrowheads="1"/>
          </p:cNvSpPr>
          <p:nvPr/>
        </p:nvSpPr>
        <p:spPr bwMode="auto">
          <a:xfrm>
            <a:off x="0" y="4945062"/>
            <a:ext cx="2667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300"/>
              </a:spcBef>
              <a:buClr>
                <a:srgbClr val="0BD0D9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0BD0D9"/>
              </a:buClr>
              <a:buFont typeface="Georgia" panose="02040502050405020303" pitchFamily="18" charset="0"/>
              <a:buChar char="▫"/>
              <a:defRPr sz="2000">
                <a:solidFill>
                  <a:srgbClr val="0BD0D9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anose="02040502050405020303" pitchFamily="18" charset="0"/>
              <a:buChar char="▫"/>
              <a:defRPr sz="2000">
                <a:solidFill>
                  <a:srgbClr val="0BD0D9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anose="02040502050405020303" pitchFamily="18" charset="0"/>
              <a:buChar char="▫"/>
              <a:defRPr sz="2000">
                <a:solidFill>
                  <a:srgbClr val="0BD0D9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anose="02040502050405020303" pitchFamily="18" charset="0"/>
              <a:buChar char="▫"/>
              <a:defRPr sz="2000">
                <a:solidFill>
                  <a:srgbClr val="0BD0D9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anose="02040502050405020303" pitchFamily="18" charset="0"/>
              <a:buChar char="▫"/>
              <a:defRPr sz="2000">
                <a:solidFill>
                  <a:srgbClr val="0BD0D9"/>
                </a:solidFill>
                <a:latin typeface="Georgia" panose="0204050205040502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b="1" u="sng" dirty="0">
                <a:solidFill>
                  <a:srgbClr val="000000"/>
                </a:solidFill>
                <a:latin typeface="Calibri" panose="020F0502020204030204" pitchFamily="34" charset="0"/>
              </a:rPr>
              <a:t>Domains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FF0000"/>
                </a:solidFill>
                <a:latin typeface="Calibri" panose="020F0502020204030204" pitchFamily="34" charset="0"/>
              </a:rPr>
              <a:t>1</a:t>
            </a:r>
            <a:r>
              <a:rPr lang="en-US" altLang="en-US" sz="1800" b="1" dirty="0">
                <a:solidFill>
                  <a:srgbClr val="000000"/>
                </a:solidFill>
                <a:latin typeface="Calibri" panose="020F0502020204030204" pitchFamily="34" charset="0"/>
              </a:rPr>
              <a:t>, 2,</a:t>
            </a:r>
            <a:r>
              <a:rPr lang="en-US" altLang="en-US" sz="1800" b="1" dirty="0">
                <a:latin typeface="Calibri" panose="020F0502020204030204" pitchFamily="34" charset="0"/>
              </a:rPr>
              <a:t> </a:t>
            </a:r>
            <a:r>
              <a:rPr lang="en-US" altLang="en-US" sz="1800" b="1" dirty="0">
                <a:solidFill>
                  <a:srgbClr val="FF0000"/>
                </a:solidFill>
                <a:latin typeface="Calibri" panose="020F0502020204030204" pitchFamily="34" charset="0"/>
              </a:rPr>
              <a:t>3,</a:t>
            </a:r>
            <a:r>
              <a:rPr lang="en-US" altLang="en-US" sz="1800" b="1" dirty="0">
                <a:latin typeface="Calibri" panose="020F0502020204030204" pitchFamily="34" charset="0"/>
              </a:rPr>
              <a:t> </a:t>
            </a:r>
            <a:r>
              <a:rPr lang="en-US" altLang="en-US" sz="1800" b="1" dirty="0">
                <a:solidFill>
                  <a:srgbClr val="FF0000"/>
                </a:solidFill>
                <a:latin typeface="Calibri" panose="020F0502020204030204" pitchFamily="34" charset="0"/>
              </a:rPr>
              <a:t>4, 5</a:t>
            </a:r>
            <a:r>
              <a:rPr lang="en-US" altLang="en-US" sz="1800" b="1" dirty="0">
                <a:solidFill>
                  <a:srgbClr val="000000"/>
                </a:solidFill>
                <a:latin typeface="Calibri" panose="020F0502020204030204" pitchFamily="34" charset="0"/>
              </a:rPr>
              <a:t>, 6</a:t>
            </a:r>
            <a:r>
              <a:rPr lang="en-US" altLang="en-US" sz="1800" b="1" dirty="0">
                <a:latin typeface="Calibri" panose="020F0502020204030204" pitchFamily="34" charset="0"/>
              </a:rPr>
              <a:t>, </a:t>
            </a:r>
            <a:r>
              <a:rPr lang="en-US" altLang="en-US" sz="1800" b="1" dirty="0">
                <a:solidFill>
                  <a:srgbClr val="FF0000"/>
                </a:solidFill>
                <a:latin typeface="Calibri" panose="020F0502020204030204" pitchFamily="34" charset="0"/>
              </a:rPr>
              <a:t>7,</a:t>
            </a:r>
            <a:r>
              <a:rPr lang="en-US" altLang="en-US" sz="1800" b="1" dirty="0">
                <a:solidFill>
                  <a:srgbClr val="000000"/>
                </a:solidFill>
                <a:latin typeface="Calibri" panose="020F0502020204030204" pitchFamily="34" charset="0"/>
              </a:rPr>
              <a:t> 8, </a:t>
            </a:r>
            <a:r>
              <a:rPr lang="en-US" altLang="en-US" sz="1800" b="1" dirty="0">
                <a:solidFill>
                  <a:srgbClr val="FF0000"/>
                </a:solidFill>
                <a:latin typeface="Calibri" panose="020F0502020204030204" pitchFamily="34" charset="0"/>
              </a:rPr>
              <a:t>9,</a:t>
            </a:r>
            <a:r>
              <a:rPr lang="en-US" altLang="en-US" sz="18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1800" b="1" dirty="0">
                <a:solidFill>
                  <a:srgbClr val="FF0000"/>
                </a:solidFill>
                <a:latin typeface="Calibri" panose="020F0502020204030204" pitchFamily="34" charset="0"/>
              </a:rPr>
              <a:t>10 </a:t>
            </a:r>
            <a:endParaRPr lang="en-US" altLang="en-US" sz="1800" b="1" u="sng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18452" name="TextBox 20"/>
          <p:cNvSpPr txBox="1">
            <a:spLocks noChangeArrowheads="1"/>
          </p:cNvSpPr>
          <p:nvPr/>
        </p:nvSpPr>
        <p:spPr bwMode="auto">
          <a:xfrm>
            <a:off x="7239000" y="4945062"/>
            <a:ext cx="190500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300"/>
              </a:spcBef>
              <a:buClr>
                <a:srgbClr val="0BD0D9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0BD0D9"/>
              </a:buClr>
              <a:buFont typeface="Georgia" panose="02040502050405020303" pitchFamily="18" charset="0"/>
              <a:buChar char="▫"/>
              <a:defRPr sz="2000">
                <a:solidFill>
                  <a:srgbClr val="0BD0D9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anose="02040502050405020303" pitchFamily="18" charset="0"/>
              <a:buChar char="▫"/>
              <a:defRPr sz="2000">
                <a:solidFill>
                  <a:srgbClr val="0BD0D9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anose="02040502050405020303" pitchFamily="18" charset="0"/>
              <a:buChar char="▫"/>
              <a:defRPr sz="2000">
                <a:solidFill>
                  <a:srgbClr val="0BD0D9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anose="02040502050405020303" pitchFamily="18" charset="0"/>
              <a:buChar char="▫"/>
              <a:defRPr sz="2000">
                <a:solidFill>
                  <a:srgbClr val="0BD0D9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anose="02040502050405020303" pitchFamily="18" charset="0"/>
              <a:buChar char="▫"/>
              <a:defRPr sz="2000">
                <a:solidFill>
                  <a:srgbClr val="0BD0D9"/>
                </a:solidFill>
                <a:latin typeface="Georgia" panose="0204050205040502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b="1" u="sng" dirty="0">
                <a:solidFill>
                  <a:srgbClr val="000000"/>
                </a:solidFill>
                <a:latin typeface="Calibri" panose="020F0502020204030204" pitchFamily="34" charset="0"/>
              </a:rPr>
              <a:t>Essential Service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b="1" dirty="0">
                <a:solidFill>
                  <a:srgbClr val="000000"/>
                </a:solidFill>
                <a:latin typeface="Calibri" panose="020F0502020204030204" pitchFamily="34" charset="0"/>
              </a:rPr>
              <a:t>1, 2, 3, 4, 5, 6, 7, 8, 9 10 </a:t>
            </a:r>
            <a:endParaRPr lang="en-US" altLang="en-US" sz="1800" b="1" u="sng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cxnSp>
        <p:nvCxnSpPr>
          <p:cNvPr id="21" name="Curved Connector 20"/>
          <p:cNvCxnSpPr>
            <a:stCxn id="18451" idx="2"/>
            <a:endCxn id="18452" idx="2"/>
          </p:cNvCxnSpPr>
          <p:nvPr/>
        </p:nvCxnSpPr>
        <p:spPr>
          <a:xfrm rot="16200000" flipH="1">
            <a:off x="4624387" y="2300287"/>
            <a:ext cx="276225" cy="6858000"/>
          </a:xfrm>
          <a:prstGeom prst="curvedConnector3">
            <a:avLst>
              <a:gd name="adj1" fmla="val 254739"/>
            </a:avLst>
          </a:prstGeom>
          <a:ln w="762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54" name="TextBox 29"/>
          <p:cNvSpPr txBox="1">
            <a:spLocks noChangeArrowheads="1"/>
          </p:cNvSpPr>
          <p:nvPr/>
        </p:nvSpPr>
        <p:spPr bwMode="auto">
          <a:xfrm>
            <a:off x="152400" y="6319837"/>
            <a:ext cx="8839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300"/>
              </a:spcBef>
              <a:buClr>
                <a:srgbClr val="0BD0D9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0BD0D9"/>
              </a:buClr>
              <a:buFont typeface="Georgia" panose="02040502050405020303" pitchFamily="18" charset="0"/>
              <a:buChar char="▫"/>
              <a:defRPr sz="2000">
                <a:solidFill>
                  <a:srgbClr val="0BD0D9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anose="02040502050405020303" pitchFamily="18" charset="0"/>
              <a:buChar char="▫"/>
              <a:defRPr sz="2000">
                <a:solidFill>
                  <a:srgbClr val="0BD0D9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anose="02040502050405020303" pitchFamily="18" charset="0"/>
              <a:buChar char="▫"/>
              <a:defRPr sz="2000">
                <a:solidFill>
                  <a:srgbClr val="0BD0D9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anose="02040502050405020303" pitchFamily="18" charset="0"/>
              <a:buChar char="▫"/>
              <a:defRPr sz="2000">
                <a:solidFill>
                  <a:srgbClr val="0BD0D9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BD0D9"/>
              </a:buClr>
              <a:buFont typeface="Georgia" panose="02040502050405020303" pitchFamily="18" charset="0"/>
              <a:buChar char="▫"/>
              <a:defRPr sz="2000">
                <a:solidFill>
                  <a:srgbClr val="0BD0D9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Essential service </a:t>
            </a:r>
            <a:r>
              <a:rPr lang="en-US" altLang="en-US" sz="1200" i="1" dirty="0">
                <a:solidFill>
                  <a:srgbClr val="000000"/>
                </a:solidFill>
                <a:latin typeface="Calibri" panose="020F0502020204030204" pitchFamily="34" charset="0"/>
              </a:rPr>
              <a:t>system </a:t>
            </a: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performance measured using the NPHPSP instrument can inform </a:t>
            </a:r>
            <a:r>
              <a:rPr lang="en-US" altLang="en-US" sz="1200" i="1" dirty="0">
                <a:solidFill>
                  <a:srgbClr val="000000"/>
                </a:solidFill>
                <a:latin typeface="Calibri" panose="020F0502020204030204" pitchFamily="34" charset="0"/>
              </a:rPr>
              <a:t>health department </a:t>
            </a: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PHAB domain performance. MAPP and NPHPSP can be deliberately designed to meet standards in domains 1, 3, 4, 5, 7, and 10.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200" y="4191000"/>
            <a:ext cx="2590800" cy="64633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Performance Management &amp; Quality Improvement</a:t>
            </a:r>
            <a:endParaRPr lang="en-US" dirty="0"/>
          </a:p>
        </p:txBody>
      </p:sp>
      <p:sp>
        <p:nvSpPr>
          <p:cNvPr id="24" name="Right Arrow 23"/>
          <p:cNvSpPr/>
          <p:nvPr/>
        </p:nvSpPr>
        <p:spPr>
          <a:xfrm rot="16200000" flipH="1" flipV="1">
            <a:off x="1714500" y="3924300"/>
            <a:ext cx="304800" cy="228600"/>
          </a:xfrm>
          <a:prstGeom prst="right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Right Arrow 24"/>
          <p:cNvSpPr/>
          <p:nvPr/>
        </p:nvSpPr>
        <p:spPr>
          <a:xfrm rot="16200000" flipH="1" flipV="1">
            <a:off x="266700" y="3924300"/>
            <a:ext cx="304800" cy="228600"/>
          </a:xfrm>
          <a:prstGeom prst="right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45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6449</TotalTime>
  <Words>351</Words>
  <Application>Microsoft Office PowerPoint</Application>
  <PresentationFormat>On-screen Show (4:3)</PresentationFormat>
  <Paragraphs>56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Arial Hebrew Scholar</vt:lpstr>
      <vt:lpstr>Arial Narrow</vt:lpstr>
      <vt:lpstr>Calibri</vt:lpstr>
      <vt:lpstr>Franklin Gothic Medium</vt:lpstr>
      <vt:lpstr>Tw Cen MT</vt:lpstr>
      <vt:lpstr>Wingdings</vt:lpstr>
      <vt:lpstr>Wingdings 2</vt:lpstr>
      <vt:lpstr>Median</vt:lpstr>
      <vt:lpstr>Planning to improve the health of Santa Cruz County using the Mobilizing for Action through Planning and Partnerships Model</vt:lpstr>
      <vt:lpstr>Overview</vt:lpstr>
      <vt:lpstr>PowerPoint Presentation</vt:lpstr>
      <vt:lpstr>What is MAPP?</vt:lpstr>
      <vt:lpstr>PowerPoint Presentation</vt:lpstr>
      <vt:lpstr>Different from an Organization’s Strategic Plan</vt:lpstr>
      <vt:lpstr>PowerPoint Presentation</vt:lpstr>
      <vt:lpstr>MAPP Phases</vt:lpstr>
      <vt:lpstr>PowerPoint Presentation</vt:lpstr>
      <vt:lpstr>Collectively Many Sectors Can Make an Impact</vt:lpstr>
      <vt:lpstr>Timeline</vt:lpstr>
    </vt:vector>
  </TitlesOfParts>
  <Company>DHCS and CDPH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Improvement Program for CDPH</dc:title>
  <dc:creator>White, Caryn (CDPH-HISP-CHS)</dc:creator>
  <cp:lastModifiedBy>Jessica Randolph</cp:lastModifiedBy>
  <cp:revision>384</cp:revision>
  <cp:lastPrinted>2014-06-05T22:30:29Z</cp:lastPrinted>
  <dcterms:created xsi:type="dcterms:W3CDTF">2012-01-06T20:39:47Z</dcterms:created>
  <dcterms:modified xsi:type="dcterms:W3CDTF">2015-12-02T16:50:31Z</dcterms:modified>
</cp:coreProperties>
</file>